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1" r:id="rId1"/>
  </p:sldMasterIdLst>
  <p:notesMasterIdLst>
    <p:notesMasterId r:id="rId21"/>
  </p:notesMasterIdLst>
  <p:sldIdLst>
    <p:sldId id="256" r:id="rId2"/>
    <p:sldId id="27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7" r:id="rId20"/>
  </p:sldIdLst>
  <p:sldSz cx="12192000" cy="6858000"/>
  <p:notesSz cx="6858000" cy="12192000"/>
  <p:embeddedFontLst>
    <p:embeddedFont>
      <p:font typeface="MiSans" pitchFamily="50" charset="-122"/>
      <p:regular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等线" panose="02010600030101010101" pitchFamily="2" charset="-122"/>
      <p:regular r:id="rId27"/>
      <p:bold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17" d="100"/>
          <a:sy n="117" d="100"/>
        </p:scale>
        <p:origin x="1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3514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72893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80284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5411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8464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61827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66257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97604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95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57910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6032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88175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2001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073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1055159" y="2637022"/>
            <a:ext cx="10081683" cy="0"/>
          </a:xfrm>
          <a:prstGeom prst="line">
            <a:avLst/>
          </a:prstGeom>
          <a:noFill/>
          <a:ln w="6350">
            <a:solidFill>
              <a:srgbClr val="724231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1"/>
          <p:cNvSpPr/>
          <p:nvPr/>
        </p:nvSpPr>
        <p:spPr>
          <a:xfrm>
            <a:off x="1744979" y="2921645"/>
            <a:ext cx="8702040" cy="70802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基于内容的音乐推荐系统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 2"/>
          <p:cNvSpPr/>
          <p:nvPr/>
        </p:nvSpPr>
        <p:spPr>
          <a:xfrm>
            <a:off x="4744484" y="4011712"/>
            <a:ext cx="3074670" cy="307340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汇报时间：2025/</a:t>
            </a:r>
            <a:r>
              <a:rPr lang="en-US" altLang="zh-CN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11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en-US" altLang="zh-CN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3"/>
          <p:cNvSpPr/>
          <p:nvPr/>
        </p:nvSpPr>
        <p:spPr>
          <a:xfrm>
            <a:off x="2276533" y="4011077"/>
            <a:ext cx="2366010" cy="30797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徐建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BC2EAD-DEF7-43A4-AE70-165CEC7F959D}"/>
              </a:ext>
            </a:extLst>
          </p:cNvPr>
          <p:cNvSpPr txBox="1"/>
          <p:nvPr/>
        </p:nvSpPr>
        <p:spPr>
          <a:xfrm>
            <a:off x="8463096" y="3965009"/>
            <a:ext cx="1056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50" charset="-122"/>
                <a:ea typeface="MiSans" pitchFamily="50" charset="-122"/>
                <a:cs typeface="MiSans" pitchFamily="50" charset="-122"/>
              </a:rPr>
              <a:t>导师</a:t>
            </a:r>
            <a:r>
              <a:rPr lang="en-US" altLang="zh-CN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50" charset="-122"/>
                <a:ea typeface="MiSans" pitchFamily="50" charset="-122"/>
                <a:cs typeface="MiSans" pitchFamily="50" charset="-122"/>
              </a:rPr>
              <a:t>:</a:t>
            </a:r>
            <a:r>
              <a:rPr lang="zh-CN" alt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50" charset="-122"/>
                <a:ea typeface="MiSans" pitchFamily="50" charset="-122"/>
                <a:cs typeface="MiSans" pitchFamily="50" charset="-122"/>
              </a:rPr>
              <a:t>李俊</a:t>
            </a: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344915" y="817579"/>
            <a:ext cx="8914431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lang="en-US" sz="44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TF-IDF向量化与余弦相似Top-K</a:t>
            </a:r>
            <a:endParaRPr 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3"/>
          <p:cNvSpPr/>
          <p:nvPr/>
        </p:nvSpPr>
        <p:spPr>
          <a:xfrm>
            <a:off x="1557187" y="1917701"/>
            <a:ext cx="3712210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4040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特征提取方法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4"/>
          <p:cNvSpPr/>
          <p:nvPr/>
        </p:nvSpPr>
        <p:spPr>
          <a:xfrm>
            <a:off x="1777684" y="2931461"/>
            <a:ext cx="3385820" cy="2693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使用TF-IDF对歌曲标题进行向量化处理，将文本信息转化为可计算的数值特征。通过这种方式，可以量化歌曲之间的相似性，为推荐算法提供基础。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5979327" y="1917701"/>
            <a:ext cx="3712210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4040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推荐算法逻辑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6"/>
          <p:cNvSpPr/>
          <p:nvPr/>
        </p:nvSpPr>
        <p:spPr>
          <a:xfrm>
            <a:off x="5909912" y="2931461"/>
            <a:ext cx="4561706" cy="2924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通过计算余弦相似度来衡量歌曲之间的相似性，并根据相似度进行Top-K推荐。这种方法能够为用户推荐与所选歌曲风格相似的其他歌曲，提升推荐的准确性和多样性</a:t>
            </a:r>
            <a:r>
              <a:rPr lang="en-US" sz="14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系统架构图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4"/>
          <p:cNvSpPr/>
          <p:nvPr/>
        </p:nvSpPr>
        <p:spPr>
          <a:xfrm>
            <a:off x="2567305" y="381000"/>
            <a:ext cx="679259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748403" y="1485900"/>
            <a:ext cx="4969054" cy="486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6"/>
          <p:cNvSpPr/>
          <p:nvPr/>
        </p:nvSpPr>
        <p:spPr>
          <a:xfrm>
            <a:off x="748403" y="2089007"/>
            <a:ext cx="4969586" cy="384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Shape 7"/>
          <p:cNvSpPr/>
          <p:nvPr/>
        </p:nvSpPr>
        <p:spPr>
          <a:xfrm>
            <a:off x="748403" y="2527088"/>
            <a:ext cx="4969054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8"/>
          <p:cNvSpPr/>
          <p:nvPr/>
        </p:nvSpPr>
        <p:spPr>
          <a:xfrm>
            <a:off x="748403" y="2527088"/>
            <a:ext cx="4969054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 10"/>
          <p:cNvSpPr/>
          <p:nvPr/>
        </p:nvSpPr>
        <p:spPr>
          <a:xfrm>
            <a:off x="6590591" y="2089007"/>
            <a:ext cx="4971792" cy="384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Shape 11"/>
          <p:cNvSpPr/>
          <p:nvPr/>
        </p:nvSpPr>
        <p:spPr>
          <a:xfrm>
            <a:off x="6590591" y="2527088"/>
            <a:ext cx="4970128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 12"/>
          <p:cNvSpPr/>
          <p:nvPr/>
        </p:nvSpPr>
        <p:spPr>
          <a:xfrm>
            <a:off x="6590591" y="2527088"/>
            <a:ext cx="4970128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13"/>
          <p:cNvSpPr/>
          <p:nvPr/>
        </p:nvSpPr>
        <p:spPr>
          <a:xfrm>
            <a:off x="747741" y="3955326"/>
            <a:ext cx="4970248" cy="486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Text 14"/>
          <p:cNvSpPr/>
          <p:nvPr/>
        </p:nvSpPr>
        <p:spPr>
          <a:xfrm>
            <a:off x="747741" y="4557770"/>
            <a:ext cx="4971138" cy="384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hape 15"/>
          <p:cNvSpPr/>
          <p:nvPr/>
        </p:nvSpPr>
        <p:spPr>
          <a:xfrm>
            <a:off x="747741" y="5005793"/>
            <a:ext cx="4970527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 16"/>
          <p:cNvSpPr/>
          <p:nvPr/>
        </p:nvSpPr>
        <p:spPr>
          <a:xfrm>
            <a:off x="747741" y="5005793"/>
            <a:ext cx="4970527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Shape 19"/>
          <p:cNvSpPr/>
          <p:nvPr/>
        </p:nvSpPr>
        <p:spPr>
          <a:xfrm>
            <a:off x="6590591" y="5005793"/>
            <a:ext cx="4970527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Text 20"/>
          <p:cNvSpPr/>
          <p:nvPr/>
        </p:nvSpPr>
        <p:spPr>
          <a:xfrm>
            <a:off x="6590591" y="5005793"/>
            <a:ext cx="4970527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5" name="图片 24" descr="图示&#10;&#10;AI 生成的内容可能不正确。">
            <a:extLst>
              <a:ext uri="{FF2B5EF4-FFF2-40B4-BE49-F238E27FC236}">
                <a16:creationId xmlns:a16="http://schemas.microsoft.com/office/drawing/2014/main" id="{C6A63590-EED2-91D7-93F4-FE457A4E9D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0351"/>
          <a:stretch>
            <a:fillRect/>
          </a:stretch>
        </p:blipFill>
        <p:spPr>
          <a:xfrm>
            <a:off x="10924" y="1211580"/>
            <a:ext cx="12192000" cy="400112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系统展示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/>
          <p:cNvSpPr/>
          <p:nvPr/>
        </p:nvSpPr>
        <p:spPr>
          <a:xfrm>
            <a:off x="595599" y="1218441"/>
            <a:ext cx="266740" cy="266740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4"/>
          <p:cNvSpPr/>
          <p:nvPr/>
        </p:nvSpPr>
        <p:spPr>
          <a:xfrm>
            <a:off x="728969" y="1011153"/>
            <a:ext cx="5080635" cy="60896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20000"/>
              </a:lnSpc>
            </a:pPr>
            <a:r>
              <a:rPr lang="en-US" sz="32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多选首页与推荐结果界面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3251200" y="5847715"/>
            <a:ext cx="40640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6"/>
          <p:cNvSpPr/>
          <p:nvPr/>
        </p:nvSpPr>
        <p:spPr>
          <a:xfrm>
            <a:off x="2426788" y="2278530"/>
            <a:ext cx="4358640" cy="5340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首页界面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7"/>
          <p:cNvSpPr/>
          <p:nvPr/>
        </p:nvSpPr>
        <p:spPr>
          <a:xfrm>
            <a:off x="728969" y="2915284"/>
            <a:ext cx="4810760" cy="1489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首页提供歌曲多选界面，用户可以轻松选择自己喜欢的歌曲，操作简单直观。通过多选框，用户可以同时选择多首歌曲，为推荐提供基础。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8"/>
          <p:cNvSpPr/>
          <p:nvPr/>
        </p:nvSpPr>
        <p:spPr>
          <a:xfrm>
            <a:off x="7846748" y="2324620"/>
            <a:ext cx="3690620" cy="4616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ctr"/>
          <a:lstStyle/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推荐结果界面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 9"/>
          <p:cNvSpPr/>
          <p:nvPr/>
        </p:nvSpPr>
        <p:spPr>
          <a:xfrm>
            <a:off x="6644875" y="2915284"/>
            <a:ext cx="4818156" cy="17697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点击推荐后，系统快速返回推荐结果界面，展示与用户选择相似的歌曲，提升用户体验。推荐结果以列表形式呈现，方便用户浏览和选择。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测试与结果分析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8012430" y="1141095"/>
            <a:ext cx="3296285" cy="51536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3"/>
          <p:cNvSpPr/>
          <p:nvPr/>
        </p:nvSpPr>
        <p:spPr>
          <a:xfrm>
            <a:off x="11085830" y="6006465"/>
            <a:ext cx="216000" cy="216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5"/>
          <p:cNvSpPr/>
          <p:nvPr/>
        </p:nvSpPr>
        <p:spPr>
          <a:xfrm>
            <a:off x="742131" y="1715776"/>
            <a:ext cx="160526" cy="214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7"/>
          <p:cNvSpPr/>
          <p:nvPr/>
        </p:nvSpPr>
        <p:spPr>
          <a:xfrm>
            <a:off x="1022265" y="1424940"/>
            <a:ext cx="3711618" cy="358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 11"/>
          <p:cNvSpPr/>
          <p:nvPr/>
        </p:nvSpPr>
        <p:spPr>
          <a:xfrm>
            <a:off x="1022265" y="3067973"/>
            <a:ext cx="3711618" cy="358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 15"/>
          <p:cNvSpPr/>
          <p:nvPr/>
        </p:nvSpPr>
        <p:spPr>
          <a:xfrm>
            <a:off x="1022265" y="4711006"/>
            <a:ext cx="3711618" cy="358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Text 16"/>
          <p:cNvSpPr/>
          <p:nvPr/>
        </p:nvSpPr>
        <p:spPr>
          <a:xfrm>
            <a:off x="701067" y="168981"/>
            <a:ext cx="679259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36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典型用例验证推荐合理性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Text 18"/>
          <p:cNvSpPr/>
          <p:nvPr/>
        </p:nvSpPr>
        <p:spPr>
          <a:xfrm>
            <a:off x="742315" y="1046034"/>
            <a:ext cx="6319697" cy="3852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用例1：多首流行歌曲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Text 19"/>
          <p:cNvSpPr/>
          <p:nvPr/>
        </p:nvSpPr>
        <p:spPr>
          <a:xfrm>
            <a:off x="742315" y="1438959"/>
            <a:ext cx="9486957" cy="1170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选择多首流行歌曲进行推荐测试，结果均符合流行风格，验证了系统的推荐准确性。系统能够根据用户选择的流行歌曲，推荐其他类似的流行歌曲。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Text 21"/>
          <p:cNvSpPr/>
          <p:nvPr/>
        </p:nvSpPr>
        <p:spPr>
          <a:xfrm>
            <a:off x="726564" y="2700651"/>
            <a:ext cx="6319697" cy="3852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用例2：单首歌曲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Text 22"/>
          <p:cNvSpPr/>
          <p:nvPr/>
        </p:nvSpPr>
        <p:spPr>
          <a:xfrm>
            <a:off x="726564" y="3096794"/>
            <a:ext cx="8695022" cy="6592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仅选择一首歌曲提交，系统仍能给出合理的推荐结果，展现了系统的鲁棒性。即使用户只选择一首歌曲，系统也能提供多样化的推荐。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Text 24"/>
          <p:cNvSpPr/>
          <p:nvPr/>
        </p:nvSpPr>
        <p:spPr>
          <a:xfrm>
            <a:off x="701067" y="4355268"/>
            <a:ext cx="6319697" cy="3852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用例3：未选择歌曲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Text 25"/>
          <p:cNvSpPr/>
          <p:nvPr/>
        </p:nvSpPr>
        <p:spPr>
          <a:xfrm>
            <a:off x="701067" y="4757768"/>
            <a:ext cx="9724726" cy="95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未选择歌曲直接提交时，系统返回错误信息并重定向回首页，避免了异常情况的发生。这种设计提高了系统的用户体验和容错能力。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总结与展望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/>
          <p:cNvSpPr/>
          <p:nvPr/>
        </p:nvSpPr>
        <p:spPr>
          <a:xfrm>
            <a:off x="1664335" y="1620520"/>
            <a:ext cx="5124016" cy="107759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完整链路与后续扩展方向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1632785" y="2391682"/>
            <a:ext cx="8281235" cy="1849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成功实现了从数据获取到Web展示的完整推荐链路，为用户提供了完整的推荐服务。当前系统基于歌曲标题进行推荐，未来可引入更多特征，如歌词、歌手信息等，进一步优化推荐效果</a:t>
            </a:r>
            <a:r>
              <a:rPr lang="en-US" sz="14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395855" y="2328138"/>
            <a:ext cx="6731212" cy="1100862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6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 2"/>
          <p:cNvSpPr/>
          <p:nvPr/>
        </p:nvSpPr>
        <p:spPr>
          <a:xfrm>
            <a:off x="5761461" y="4157889"/>
            <a:ext cx="3074670" cy="307340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汇报时间：2025/</a:t>
            </a:r>
            <a:r>
              <a:rPr lang="en-US" altLang="zh-CN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11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en-US" altLang="zh-CN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3"/>
          <p:cNvSpPr/>
          <p:nvPr/>
        </p:nvSpPr>
        <p:spPr>
          <a:xfrm>
            <a:off x="2635975" y="4162788"/>
            <a:ext cx="2366010" cy="30797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徐建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8B8239-B5E0-89B3-8896-51A790C9F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成员分工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628752-9F78-E13D-60C4-3D9B8AB3FA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920432"/>
              </p:ext>
            </p:extLst>
          </p:nvPr>
        </p:nvGraphicFramePr>
        <p:xfrm>
          <a:off x="924560" y="1818640"/>
          <a:ext cx="10515602" cy="389351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3924">
                  <a:extLst>
                    <a:ext uri="{9D8B030D-6E8A-4147-A177-3AD203B41FA5}">
                      <a16:colId xmlns:a16="http://schemas.microsoft.com/office/drawing/2014/main" val="4284644422"/>
                    </a:ext>
                  </a:extLst>
                </a:gridCol>
                <a:gridCol w="938458">
                  <a:extLst>
                    <a:ext uri="{9D8B030D-6E8A-4147-A177-3AD203B41FA5}">
                      <a16:colId xmlns:a16="http://schemas.microsoft.com/office/drawing/2014/main" val="1977311457"/>
                    </a:ext>
                  </a:extLst>
                </a:gridCol>
                <a:gridCol w="1168646">
                  <a:extLst>
                    <a:ext uri="{9D8B030D-6E8A-4147-A177-3AD203B41FA5}">
                      <a16:colId xmlns:a16="http://schemas.microsoft.com/office/drawing/2014/main" val="4109784983"/>
                    </a:ext>
                  </a:extLst>
                </a:gridCol>
                <a:gridCol w="3313377">
                  <a:extLst>
                    <a:ext uri="{9D8B030D-6E8A-4147-A177-3AD203B41FA5}">
                      <a16:colId xmlns:a16="http://schemas.microsoft.com/office/drawing/2014/main" val="3449420538"/>
                    </a:ext>
                  </a:extLst>
                </a:gridCol>
                <a:gridCol w="1398834">
                  <a:extLst>
                    <a:ext uri="{9D8B030D-6E8A-4147-A177-3AD203B41FA5}">
                      <a16:colId xmlns:a16="http://schemas.microsoft.com/office/drawing/2014/main" val="3359847854"/>
                    </a:ext>
                  </a:extLst>
                </a:gridCol>
                <a:gridCol w="1480728">
                  <a:extLst>
                    <a:ext uri="{9D8B030D-6E8A-4147-A177-3AD203B41FA5}">
                      <a16:colId xmlns:a16="http://schemas.microsoft.com/office/drawing/2014/main" val="1030725097"/>
                    </a:ext>
                  </a:extLst>
                </a:gridCol>
                <a:gridCol w="1531635">
                  <a:extLst>
                    <a:ext uri="{9D8B030D-6E8A-4147-A177-3AD203B41FA5}">
                      <a16:colId xmlns:a16="http://schemas.microsoft.com/office/drawing/2014/main" val="1938238205"/>
                    </a:ext>
                  </a:extLst>
                </a:gridCol>
              </a:tblGrid>
              <a:tr h="1076365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序号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姓名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学号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 dirty="0">
                          <a:effectLst/>
                        </a:rPr>
                        <a:t>分工</a:t>
                      </a:r>
                      <a:endParaRPr lang="zh-CN" sz="13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分工在项目中的比重（总和为100）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自 Python 生态相关技术的能力（满分100）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对复杂问题给出方案、并实现的能力（满分100）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2367401951"/>
                  </a:ext>
                </a:extLst>
              </a:tr>
              <a:tr h="750798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  1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 徐建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2400320225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负责 crawler.py、data/songs.csv，说明如何从网页获取数据、字段设计等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2000" u="none" strike="noStrike" dirty="0">
                          <a:effectLst/>
                        </a:rPr>
                        <a:t>　</a:t>
                      </a:r>
                      <a:r>
                        <a:rPr lang="en-US" altLang="zh-CN" sz="2000" u="none" strike="noStrike" dirty="0">
                          <a:effectLst/>
                        </a:rPr>
                        <a:t>      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   90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1931509961"/>
                  </a:ext>
                </a:extLst>
              </a:tr>
              <a:tr h="677711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u="none" strike="noStrike" dirty="0">
                          <a:effectLst/>
                        </a:rPr>
                        <a:t>    </a:t>
                      </a:r>
                      <a:r>
                        <a:rPr lang="zh-CN" sz="2000" u="none" strike="noStrike" dirty="0">
                          <a:effectLst/>
                        </a:rPr>
                        <a:t>2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覃金焱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2400320221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 dirty="0">
                          <a:effectLst/>
                        </a:rPr>
                        <a:t>负责 app.py + templates/，Flask 路由、表单提交、多选列表到推荐结果的流程。</a:t>
                      </a:r>
                      <a:endParaRPr 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　      </a:t>
                      </a:r>
                      <a:r>
                        <a:rPr lang="en-US" altLang="zh-CN" sz="2000" u="none" strike="noStrike" dirty="0">
                          <a:effectLst/>
                        </a:rPr>
                        <a:t>80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   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4283858719"/>
                  </a:ext>
                </a:extLst>
              </a:tr>
              <a:tr h="657779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u="none" strike="noStrike" dirty="0">
                          <a:effectLst/>
                        </a:rPr>
                        <a:t>    </a:t>
                      </a:r>
                      <a:r>
                        <a:rPr lang="zh-CN" sz="2000" u="none" strike="noStrike" dirty="0">
                          <a:effectLst/>
                        </a:rPr>
                        <a:t>3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韦宇隆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2400320224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 dirty="0">
                          <a:effectLst/>
                        </a:rPr>
                        <a:t>负责 recommender.py， TF‑IDF、余弦相似度，如何根据多首歌求平均相似度。</a:t>
                      </a:r>
                      <a:endParaRPr 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　      </a:t>
                      </a:r>
                      <a:r>
                        <a:rPr lang="en-US" altLang="zh-CN" sz="2000" u="none" strike="noStrike" dirty="0">
                          <a:effectLst/>
                        </a:rPr>
                        <a:t>80 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   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111936082"/>
                  </a:ext>
                </a:extLst>
              </a:tr>
              <a:tr h="730865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u="none" strike="noStrike" dirty="0">
                          <a:effectLst/>
                        </a:rPr>
                        <a:t>    </a:t>
                      </a:r>
                      <a:r>
                        <a:rPr lang="zh-CN" sz="2000" u="none" strike="noStrike" dirty="0">
                          <a:effectLst/>
                        </a:rPr>
                        <a:t>4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苏将伟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2400320223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负责 README.md、PPT、架构图，讲项目背景、流程（爬虫 → 特征 → 推荐 → Web）、整合测试。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  8</a:t>
                      </a:r>
                      <a:r>
                        <a:rPr lang="en-US" altLang="zh-CN" sz="2000" u="none" strike="noStrike" dirty="0">
                          <a:effectLst/>
                        </a:rPr>
                        <a:t>0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   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4150137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3343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项目背景与意义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6257758" y="1929765"/>
            <a:ext cx="6043713" cy="20464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听歌选择困难与推荐价值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4"/>
          <p:cNvSpPr/>
          <p:nvPr/>
        </p:nvSpPr>
        <p:spPr>
          <a:xfrm>
            <a:off x="11003473" y="5701010"/>
            <a:ext cx="266740" cy="266740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5"/>
          <p:cNvSpPr/>
          <p:nvPr/>
        </p:nvSpPr>
        <p:spPr>
          <a:xfrm>
            <a:off x="1068070" y="1468120"/>
            <a:ext cx="4027805" cy="4616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ctr"/>
          <a:lstStyle/>
          <a:p>
            <a:pPr>
              <a:lnSpc>
                <a:spcPct val="120000"/>
              </a:lnSpc>
            </a:pPr>
            <a:r>
              <a:rPr lang="en-US" sz="4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听歌场景痛点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6"/>
          <p:cNvSpPr/>
          <p:nvPr/>
        </p:nvSpPr>
        <p:spPr>
          <a:xfrm>
            <a:off x="1068070" y="2042160"/>
            <a:ext cx="4664075" cy="14903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在海量歌曲中，用户往往面临选择困难，难以快速找到自己喜欢的音乐。这种痛点在现代音乐平台上尤为突出，需要有效的推荐系统来帮助用户筛选和发现适合自己的音乐</a:t>
            </a:r>
            <a:r>
              <a:rPr lang="en-US" sz="12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7"/>
          <p:cNvSpPr/>
          <p:nvPr/>
        </p:nvSpPr>
        <p:spPr>
          <a:xfrm>
            <a:off x="8369544" y="2554376"/>
            <a:ext cx="4017010" cy="4616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ctr"/>
          <a:lstStyle/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——</a:t>
            </a:r>
            <a:r>
              <a:rPr lang="en-US" sz="2400" dirty="0" err="1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推荐系统的重要性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 8"/>
          <p:cNvSpPr/>
          <p:nvPr/>
        </p:nvSpPr>
        <p:spPr>
          <a:xfrm>
            <a:off x="6293055" y="3230586"/>
            <a:ext cx="5394550" cy="2325828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推荐系统在各类音乐应用中发挥着重要作用，能够帮助用户发现更多喜欢的音乐，提升用户体验和应用的粘性。通过精准的推荐，用户可以节省时间，快速找到符合自己口味的歌曲。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总体流程图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1155430" y="1440174"/>
            <a:ext cx="6502670" cy="683260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20000"/>
              </a:lnSpc>
            </a:pPr>
            <a:r>
              <a:rPr lang="en-US" sz="40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从数据到推荐的完整链路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4"/>
          <p:cNvSpPr/>
          <p:nvPr/>
        </p:nvSpPr>
        <p:spPr>
          <a:xfrm>
            <a:off x="1155430" y="2269917"/>
            <a:ext cx="6109437" cy="1489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本系统从数据获取开始，通过爬虫或脚本获取原始数据，生成数据集后进行特征提取，计算相似度，最终将推荐结果通过Web界面展示给用户，形成一个完整的推荐链路。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数据获取与预处理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4:17:29-d3m9iu8s8jdo4os5et4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" y="367112"/>
            <a:ext cx="12192000" cy="58610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363864" y="1810467"/>
            <a:ext cx="440690" cy="440690"/>
          </a:xfrm>
          <a:prstGeom prst="rect">
            <a:avLst/>
          </a:prstGeom>
          <a:solidFill>
            <a:srgbClr val="D9D9D9"/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1"/>
          <p:cNvSpPr/>
          <p:nvPr/>
        </p:nvSpPr>
        <p:spPr>
          <a:xfrm>
            <a:off x="1363864" y="1810467"/>
            <a:ext cx="440690" cy="4406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2"/>
          <p:cNvSpPr/>
          <p:nvPr/>
        </p:nvSpPr>
        <p:spPr>
          <a:xfrm>
            <a:off x="1572144" y="1354537"/>
            <a:ext cx="746760" cy="746760"/>
          </a:xfrm>
          <a:prstGeom prst="rect">
            <a:avLst/>
          </a:prstGeom>
          <a:solidFill>
            <a:srgbClr val="595959"/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3"/>
          <p:cNvSpPr/>
          <p:nvPr/>
        </p:nvSpPr>
        <p:spPr>
          <a:xfrm>
            <a:off x="1572144" y="1354537"/>
            <a:ext cx="746760" cy="74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4"/>
          <p:cNvSpPr/>
          <p:nvPr/>
        </p:nvSpPr>
        <p:spPr>
          <a:xfrm>
            <a:off x="8932429" y="1810467"/>
            <a:ext cx="440690" cy="440690"/>
          </a:xfrm>
          <a:prstGeom prst="rect">
            <a:avLst/>
          </a:prstGeom>
          <a:solidFill>
            <a:srgbClr val="D9D9D9"/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8932429" y="1810467"/>
            <a:ext cx="440690" cy="4406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6"/>
          <p:cNvSpPr/>
          <p:nvPr/>
        </p:nvSpPr>
        <p:spPr>
          <a:xfrm>
            <a:off x="9140709" y="1354537"/>
            <a:ext cx="746760" cy="746760"/>
          </a:xfrm>
          <a:prstGeom prst="rect">
            <a:avLst/>
          </a:prstGeom>
          <a:solidFill>
            <a:srgbClr val="595959"/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7"/>
          <p:cNvSpPr/>
          <p:nvPr/>
        </p:nvSpPr>
        <p:spPr>
          <a:xfrm>
            <a:off x="9140709" y="1354537"/>
            <a:ext cx="746760" cy="74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Shape 8"/>
          <p:cNvSpPr/>
          <p:nvPr/>
        </p:nvSpPr>
        <p:spPr>
          <a:xfrm>
            <a:off x="5143384" y="2068912"/>
            <a:ext cx="440690" cy="440690"/>
          </a:xfrm>
          <a:prstGeom prst="rect">
            <a:avLst/>
          </a:prstGeom>
          <a:solidFill>
            <a:srgbClr val="D9D9D9"/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 9"/>
          <p:cNvSpPr/>
          <p:nvPr/>
        </p:nvSpPr>
        <p:spPr>
          <a:xfrm>
            <a:off x="5143384" y="2068912"/>
            <a:ext cx="440690" cy="4406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Shape 10"/>
          <p:cNvSpPr/>
          <p:nvPr/>
        </p:nvSpPr>
        <p:spPr>
          <a:xfrm>
            <a:off x="5351664" y="1612982"/>
            <a:ext cx="746760" cy="746760"/>
          </a:xfrm>
          <a:prstGeom prst="rect">
            <a:avLst/>
          </a:prstGeom>
          <a:solidFill>
            <a:srgbClr val="595959"/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 11"/>
          <p:cNvSpPr/>
          <p:nvPr/>
        </p:nvSpPr>
        <p:spPr>
          <a:xfrm>
            <a:off x="5351664" y="1612982"/>
            <a:ext cx="746760" cy="74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 12"/>
          <p:cNvSpPr/>
          <p:nvPr/>
        </p:nvSpPr>
        <p:spPr>
          <a:xfrm>
            <a:off x="422159" y="219157"/>
            <a:ext cx="10468610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solidFill>
                  <a:srgbClr val="3B383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脚本生成CSV与可扩展爬虫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13"/>
          <p:cNvSpPr/>
          <p:nvPr/>
        </p:nvSpPr>
        <p:spPr>
          <a:xfrm>
            <a:off x="1457209" y="1401527"/>
            <a:ext cx="981710" cy="4546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Text 14"/>
          <p:cNvSpPr/>
          <p:nvPr/>
        </p:nvSpPr>
        <p:spPr>
          <a:xfrm>
            <a:off x="509154" y="2318467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数据获取方式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15"/>
          <p:cNvSpPr/>
          <p:nvPr/>
        </p:nvSpPr>
        <p:spPr>
          <a:xfrm>
            <a:off x="64538" y="3090074"/>
            <a:ext cx="3960585" cy="2719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本次示例通过脚本生成songs.csv，为系统提供基础数据支持。实际应用中，可以扩展为使用爬虫和BeautifulSoup从网站获取数据，以丰富数据来源。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 16"/>
          <p:cNvSpPr/>
          <p:nvPr/>
        </p:nvSpPr>
        <p:spPr>
          <a:xfrm>
            <a:off x="5236729" y="1659972"/>
            <a:ext cx="981710" cy="4546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Text 17"/>
          <p:cNvSpPr/>
          <p:nvPr/>
        </p:nvSpPr>
        <p:spPr>
          <a:xfrm>
            <a:off x="4298199" y="2583897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CSV结构示意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Text 18"/>
          <p:cNvSpPr/>
          <p:nvPr/>
        </p:nvSpPr>
        <p:spPr>
          <a:xfrm>
            <a:off x="4151717" y="3281622"/>
            <a:ext cx="3669928" cy="2719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CSV文件包含歌曲的基本信息，如标题、歌手、风格等。通过脚本生成的CSV结构清晰，便于后续处理。实际应用中，可根据需要扩展更多字段</a:t>
            </a:r>
            <a:r>
              <a:rPr lang="en-US" sz="14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Text 19"/>
          <p:cNvSpPr/>
          <p:nvPr/>
        </p:nvSpPr>
        <p:spPr>
          <a:xfrm>
            <a:off x="9025774" y="1401527"/>
            <a:ext cx="981710" cy="4546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Text 20"/>
          <p:cNvSpPr/>
          <p:nvPr/>
        </p:nvSpPr>
        <p:spPr>
          <a:xfrm>
            <a:off x="8313747" y="2367193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数据预处理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Text 21"/>
          <p:cNvSpPr/>
          <p:nvPr/>
        </p:nvSpPr>
        <p:spPr>
          <a:xfrm>
            <a:off x="8087244" y="3090074"/>
            <a:ext cx="3669928" cy="2718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在数据预处理阶段，对CSV文件进行清洗，处理缺失值，确保数据的完整性和准确性，为后续的特征提取和推荐算法提供可靠的数据基础</a:t>
            </a:r>
            <a:r>
              <a:rPr lang="en-US" sz="14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特征提取与推荐算法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135</TotalTime>
  <Words>446</Words>
  <Application>Microsoft Office PowerPoint</Application>
  <PresentationFormat>宽屏</PresentationFormat>
  <Paragraphs>114</Paragraphs>
  <Slides>19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等线</vt:lpstr>
      <vt:lpstr>Calibri Light</vt:lpstr>
      <vt:lpstr>Open Sans</vt:lpstr>
      <vt:lpstr>MiSans</vt:lpstr>
      <vt:lpstr>Calibri</vt:lpstr>
      <vt:lpstr>Arial</vt:lpstr>
      <vt:lpstr>Office 2013 - 2022 主题</vt:lpstr>
      <vt:lpstr>PowerPoint 演示文稿</vt:lpstr>
      <vt:lpstr>成员分工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基于内容的音乐推荐系统</dc:title>
  <dc:subject>基于内容的音乐推荐系统</dc:subject>
  <dc:creator>Kimi</dc:creator>
  <cp:lastModifiedBy>生 寄</cp:lastModifiedBy>
  <cp:revision>30</cp:revision>
  <dcterms:created xsi:type="dcterms:W3CDTF">2025-11-19T11:08:55Z</dcterms:created>
  <dcterms:modified xsi:type="dcterms:W3CDTF">2025-11-21T05:11:05Z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{"Label":"基于内容的音乐推荐系统","ContentProducer":"001191110108MACG2KBH8F10000","ProduceID":"d4eqa1q23rd48rc2pqb0","ReservedCode1":"","ContentPropagator":"001191110108MACG2KBH8F20000","PropagateID":"d4eqa1q23rd48rc2pqb0","ReservedCode2":""}</vt:lpwstr>
  </property>
</Properties>
</file>